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</p:sldIdLst>
  <p:sldSz cx="12192000" cy="16256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tapref" initials="o" lastIdx="1" clrIdx="0">
    <p:extLst>
      <p:ext uri="{19B8F6BF-5375-455C-9EA6-DF929625EA0E}">
        <p15:presenceInfo xmlns:p15="http://schemas.microsoft.com/office/powerpoint/2012/main" userId="oitapre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1C4BCE"/>
    <a:srgbClr val="CA1406"/>
    <a:srgbClr val="FF66FF"/>
    <a:srgbClr val="FF99FF"/>
    <a:srgbClr val="CC0099"/>
    <a:srgbClr val="FF3300"/>
    <a:srgbClr val="FF66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29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35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32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19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39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41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5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47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0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51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74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10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CE67-E885-4BA4-9EE7-F2F65288342D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31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7579567" y="9388751"/>
            <a:ext cx="4599882" cy="294434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139603" y="14292420"/>
            <a:ext cx="11872547" cy="130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60000" rtlCol="0" anchor="ctr"/>
          <a:lstStyle/>
          <a:p>
            <a:r>
              <a:rPr lang="ja-JP" altLang="en-US" sz="2400" b="1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「おおいたユニバーサルカレッジ」は大分県が「ヨカたの」に委託して実施しています。</a:t>
            </a:r>
            <a:endParaRPr lang="en-US" altLang="ja-JP" sz="2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b="1" dirty="0">
              <a:solidFill>
                <a:prstClr val="black"/>
              </a:solidFill>
              <a:cs typeface="+mj-cs"/>
            </a:endParaRPr>
          </a:p>
          <a:p>
            <a:r>
              <a:rPr lang="ja-JP" altLang="en-US" sz="3200" b="1" dirty="0">
                <a:solidFill>
                  <a:prstClr val="black"/>
                </a:solidFill>
                <a:cs typeface="+mj-cs"/>
              </a:rPr>
              <a:t>問合せ：</a:t>
            </a:r>
            <a:r>
              <a:rPr lang="ja-JP" altLang="en-US" sz="2800" b="1" dirty="0">
                <a:solidFill>
                  <a:prstClr val="black"/>
                </a:solidFill>
                <a:cs typeface="+mj-cs"/>
              </a:rPr>
              <a:t>公式</a:t>
            </a:r>
            <a:r>
              <a:rPr lang="en-US" altLang="ja-JP" sz="2800" b="1" dirty="0">
                <a:solidFill>
                  <a:prstClr val="black"/>
                </a:solidFill>
                <a:cs typeface="+mj-cs"/>
              </a:rPr>
              <a:t>LINE</a:t>
            </a:r>
            <a:r>
              <a:rPr lang="ja-JP" altLang="en-US" sz="2800" b="1" dirty="0">
                <a:solidFill>
                  <a:prstClr val="black"/>
                </a:solidFill>
                <a:cs typeface="+mj-cs"/>
              </a:rPr>
              <a:t>または</a:t>
            </a:r>
            <a:endParaRPr lang="en-US" altLang="ja-JP" sz="2800" b="1" dirty="0">
              <a:solidFill>
                <a:prstClr val="black"/>
              </a:solidFill>
              <a:cs typeface="+mj-cs"/>
            </a:endParaRPr>
          </a:p>
          <a:p>
            <a:r>
              <a:rPr lang="ja-JP" altLang="en-US" sz="3200" b="1" dirty="0">
                <a:solidFill>
                  <a:prstClr val="black"/>
                </a:solidFill>
                <a:cs typeface="+mj-cs"/>
              </a:rPr>
              <a:t>　　　　</a:t>
            </a:r>
            <a:r>
              <a:rPr lang="ja-JP" altLang="en-US" sz="2800" b="1" dirty="0">
                <a:solidFill>
                  <a:prstClr val="black"/>
                </a:solidFill>
                <a:cs typeface="+mj-cs"/>
              </a:rPr>
              <a:t>メール：</a:t>
            </a:r>
            <a:r>
              <a:rPr lang="en-US" altLang="ja-JP" sz="2800" b="1" dirty="0">
                <a:solidFill>
                  <a:prstClr val="black"/>
                </a:solidFill>
                <a:cs typeface="+mj-cs"/>
              </a:rPr>
              <a:t>info@yokatano.com</a:t>
            </a:r>
            <a:endParaRPr kumimoji="1" lang="ja-JP" altLang="en-US" sz="2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-139603" y="326848"/>
            <a:ext cx="12701366" cy="465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500"/>
              </a:lnSpc>
            </a:pPr>
            <a:r>
              <a:rPr kumimoji="1" lang="ja-JP" altLang="en-US" sz="9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ＯＵＣだより</a:t>
            </a:r>
            <a:r>
              <a:rPr kumimoji="1" lang="ja-JP" altLang="en-US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</a:t>
            </a:r>
            <a:r>
              <a:rPr kumimoji="1" lang="en-US" altLang="ja-JP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号（</a:t>
            </a:r>
            <a:r>
              <a:rPr kumimoji="1" lang="en-US" altLang="ja-JP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2025</a:t>
            </a:r>
            <a:r>
              <a:rPr kumimoji="1" lang="ja-JP" altLang="en-US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月発行）</a:t>
            </a:r>
            <a:r>
              <a:rPr kumimoji="1" lang="ja-JP" altLang="en-US" sz="32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</a:t>
            </a:r>
            <a:r>
              <a:rPr kumimoji="1" lang="ja-JP" altLang="en-US" sz="40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</a:t>
            </a:r>
            <a:endParaRPr kumimoji="1" lang="ja-JP" altLang="en-US" sz="6000" b="1" dirty="0">
              <a:solidFill>
                <a:srgbClr val="00B050"/>
              </a:solidFill>
              <a:effectLst>
                <a:outerShdw blurRad="50800" dist="50800" dir="5400000" algn="ctr" rotWithShape="0">
                  <a:schemeClr val="accent5">
                    <a:lumMod val="75000"/>
                  </a:scheme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8325" y="8702887"/>
            <a:ext cx="962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②９月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日（火曜日）に講座「こころとからだのおはなし②」を行いました 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98482" y="9568795"/>
            <a:ext cx="4856078" cy="2757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ja-JP" altLang="en-US" sz="1900" b="1" dirty="0"/>
              <a:t>♪</a:t>
            </a:r>
            <a:r>
              <a:rPr lang="ja-JP" altLang="en-US" sz="1900" b="1" dirty="0"/>
              <a:t>１０</a:t>
            </a:r>
            <a:r>
              <a:rPr kumimoji="1" lang="ja-JP" altLang="en-US" sz="1900" b="1" dirty="0"/>
              <a:t>月の予定♪</a:t>
            </a:r>
            <a:endParaRPr kumimoji="1" lang="en-US" altLang="ja-JP" sz="1900" b="1" dirty="0"/>
          </a:p>
          <a:p>
            <a:pPr>
              <a:lnSpc>
                <a:spcPts val="3000"/>
              </a:lnSpc>
            </a:pPr>
            <a:r>
              <a:rPr kumimoji="1" lang="ja-JP" altLang="en-US" sz="1900" b="1" dirty="0"/>
              <a:t>　４日（土）相談</a:t>
            </a:r>
            <a:endParaRPr lang="en-US" altLang="ja-JP" sz="1900" b="1" dirty="0"/>
          </a:p>
          <a:p>
            <a:pPr>
              <a:lnSpc>
                <a:spcPts val="3000"/>
              </a:lnSpc>
            </a:pPr>
            <a:r>
              <a:rPr lang="ja-JP" altLang="en-US" sz="1900" b="1" dirty="0"/>
              <a:t>１４日（火）ハロウィングッズを</a:t>
            </a:r>
            <a:endParaRPr lang="en-US" altLang="ja-JP" sz="1900" b="1" dirty="0"/>
          </a:p>
          <a:p>
            <a:pPr>
              <a:lnSpc>
                <a:spcPts val="3000"/>
              </a:lnSpc>
            </a:pPr>
            <a:r>
              <a:rPr lang="ja-JP" altLang="en-US" sz="1900" b="1" dirty="0"/>
              <a:t>　　　　　　つくろう</a:t>
            </a:r>
            <a:endParaRPr lang="en-US" altLang="ja-JP" sz="1900" b="1" dirty="0"/>
          </a:p>
          <a:p>
            <a:pPr>
              <a:lnSpc>
                <a:spcPts val="3000"/>
              </a:lnSpc>
            </a:pPr>
            <a:r>
              <a:rPr lang="ja-JP" altLang="en-US" sz="1900" b="1" dirty="0"/>
              <a:t>２１日（火）ハロウィンのおかし作り</a:t>
            </a:r>
            <a:endParaRPr lang="en-US" altLang="ja-JP" sz="1900" b="1" dirty="0"/>
          </a:p>
          <a:p>
            <a:pPr>
              <a:lnSpc>
                <a:spcPts val="3000"/>
              </a:lnSpc>
            </a:pPr>
            <a:r>
              <a:rPr lang="ja-JP" altLang="en-US" sz="1900" b="1" dirty="0"/>
              <a:t>２８</a:t>
            </a:r>
            <a:r>
              <a:rPr kumimoji="1" lang="ja-JP" altLang="en-US" sz="1900" b="1" dirty="0"/>
              <a:t>日（火）</a:t>
            </a:r>
            <a:r>
              <a:rPr lang="ja-JP" altLang="en-US" sz="1900" b="1" dirty="0"/>
              <a:t>こころとからだのおはなし③　　　</a:t>
            </a:r>
            <a:endParaRPr lang="en-US" altLang="ja-JP" sz="1900" b="1" dirty="0"/>
          </a:p>
          <a:p>
            <a:pPr>
              <a:lnSpc>
                <a:spcPts val="3000"/>
              </a:lnSpc>
            </a:pPr>
            <a:r>
              <a:rPr lang="ja-JP" altLang="en-US" sz="1900" b="1" dirty="0"/>
              <a:t>　　　　　　～ここからカルタ～</a:t>
            </a:r>
            <a:endParaRPr kumimoji="1" lang="en-US" altLang="ja-JP" sz="1900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13" y="14841042"/>
            <a:ext cx="1372680" cy="137268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331052" y="15877803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ヨカたの公式</a:t>
            </a:r>
            <a:r>
              <a:rPr kumimoji="1" lang="en-US" altLang="ja-JP" dirty="0"/>
              <a:t>LINE</a:t>
            </a:r>
            <a:r>
              <a:rPr lang="ja-JP" altLang="en-US" dirty="0"/>
              <a:t>→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652691" y="1186666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ここからカルタを</a:t>
            </a:r>
            <a:endParaRPr lang="en-US" altLang="ja-JP" dirty="0"/>
          </a:p>
          <a:p>
            <a:r>
              <a:rPr lang="ja-JP" altLang="en-US" dirty="0"/>
              <a:t>たのしんでいます</a:t>
            </a:r>
            <a:endParaRPr kumimoji="1" lang="en-US" altLang="ja-JP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374313" y="2297775"/>
            <a:ext cx="4775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だい　　ごう　　 　　　　　 ねん　　　がつはっこう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01864" y="8548998"/>
            <a:ext cx="835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      がつ　  にち　　かようび　　　こうざ　　　　　　　　　　　　　　　　　　　　　　　おこな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114615" y="4598703"/>
            <a:ext cx="121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C00000"/>
                </a:solidFill>
              </a:rPr>
              <a:t>        　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27339" y="14253644"/>
            <a:ext cx="5715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1C4BCE"/>
                </a:solidFill>
              </a:rPr>
              <a:t>       おおいたけん　　　　　　　　　　　いたく　　　　じっし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907494" y="9400332"/>
            <a:ext cx="157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がつ   よてい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950427" y="9871170"/>
            <a:ext cx="1859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にち　ど    そうだん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028470" y="11383811"/>
            <a:ext cx="4150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にち  か 　　　　　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990601" y="10277429"/>
            <a:ext cx="217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にち   か　 </a:t>
            </a:r>
          </a:p>
        </p:txBody>
      </p:sp>
      <p:sp>
        <p:nvSpPr>
          <p:cNvPr id="27" name="スクロール: 横 26">
            <a:extLst>
              <a:ext uri="{FF2B5EF4-FFF2-40B4-BE49-F238E27FC236}">
                <a16:creationId xmlns:a16="http://schemas.microsoft.com/office/drawing/2014/main" id="{443D354B-27B1-5518-961F-021BC70894CA}"/>
              </a:ext>
            </a:extLst>
          </p:cNvPr>
          <p:cNvSpPr/>
          <p:nvPr/>
        </p:nvSpPr>
        <p:spPr>
          <a:xfrm rot="21360876">
            <a:off x="433250" y="144056"/>
            <a:ext cx="4484796" cy="121175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 rot="21300157">
            <a:off x="-254798" y="269931"/>
            <a:ext cx="5716671" cy="1053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</a:rPr>
              <a:t>参加者募集中</a:t>
            </a:r>
            <a:endParaRPr kumimoji="1" lang="en-US" altLang="ja-JP" sz="4800" b="1" dirty="0">
              <a:solidFill>
                <a:schemeClr val="tx1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E9140D8-5EC8-5DC6-B2A1-AF4611EE0C1A}"/>
              </a:ext>
            </a:extLst>
          </p:cNvPr>
          <p:cNvSpPr txBox="1"/>
          <p:nvPr/>
        </p:nvSpPr>
        <p:spPr>
          <a:xfrm rot="21297751">
            <a:off x="1010793" y="20394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err="1"/>
              <a:t>さん</a:t>
            </a:r>
            <a:r>
              <a:rPr kumimoji="1" lang="ja-JP" altLang="en-US" dirty="0"/>
              <a:t>かしゃ　ぼしゅうちゅう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065382E-E6C6-8A60-38E5-DD9006B9FCB6}"/>
              </a:ext>
            </a:extLst>
          </p:cNvPr>
          <p:cNvSpPr/>
          <p:nvPr/>
        </p:nvSpPr>
        <p:spPr>
          <a:xfrm>
            <a:off x="0" y="2978435"/>
            <a:ext cx="12192000" cy="131384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56765EF-3179-7D51-6D8D-CFD45028BCCC}"/>
              </a:ext>
            </a:extLst>
          </p:cNvPr>
          <p:cNvSpPr txBox="1"/>
          <p:nvPr/>
        </p:nvSpPr>
        <p:spPr>
          <a:xfrm>
            <a:off x="194325" y="3081537"/>
            <a:ext cx="11878572" cy="12389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kumimoji="1" lang="en-US" altLang="ja-JP" sz="3200" b="1" dirty="0"/>
              <a:t>OUC</a:t>
            </a:r>
            <a:r>
              <a:rPr kumimoji="1" lang="ja-JP" altLang="en-US" sz="3200" b="1" dirty="0"/>
              <a:t>は、</a:t>
            </a:r>
            <a:r>
              <a:rPr lang="ja-JP" altLang="en-US" sz="3200" b="1" dirty="0"/>
              <a:t>第２～４</a:t>
            </a:r>
            <a:r>
              <a:rPr kumimoji="1" lang="ja-JP" altLang="en-US" sz="3200" b="1" dirty="0"/>
              <a:t>火曜日と、第１土曜日に講座や相談を実施しています。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14A3E69-B011-0131-A048-1FC7C4CFF3C0}"/>
              </a:ext>
            </a:extLst>
          </p:cNvPr>
          <p:cNvSpPr txBox="1"/>
          <p:nvPr/>
        </p:nvSpPr>
        <p:spPr>
          <a:xfrm>
            <a:off x="25906" y="4477229"/>
            <a:ext cx="115305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&lt;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９月の活動報告＞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①９月９日（火曜日）に講座「夏野菜で絵手紙をかこう」を行いました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9091B24-D54E-E172-2F79-D44705D2BCB5}"/>
              </a:ext>
            </a:extLst>
          </p:cNvPr>
          <p:cNvSpPr txBox="1"/>
          <p:nvPr/>
        </p:nvSpPr>
        <p:spPr>
          <a:xfrm>
            <a:off x="396564" y="4292280"/>
            <a:ext cx="286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        がつ　　</a:t>
            </a:r>
            <a:r>
              <a:rPr kumimoji="1" lang="ja-JP" altLang="en-US" sz="1400" dirty="0" err="1"/>
              <a:t>か</a:t>
            </a:r>
            <a:r>
              <a:rPr kumimoji="1" lang="ja-JP" altLang="en-US" sz="1400" dirty="0"/>
              <a:t>つどうほうこく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62A1D22-C145-C5BC-8F07-814B3AFF02FB}"/>
              </a:ext>
            </a:extLst>
          </p:cNvPr>
          <p:cNvSpPr txBox="1"/>
          <p:nvPr/>
        </p:nvSpPr>
        <p:spPr>
          <a:xfrm>
            <a:off x="274518" y="5062988"/>
            <a:ext cx="1023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　　　　 がつ　にち　か</a:t>
            </a:r>
            <a:r>
              <a:rPr lang="ja-JP" altLang="en-US" sz="1400" dirty="0"/>
              <a:t>   よう び　　　</a:t>
            </a:r>
            <a:r>
              <a:rPr kumimoji="1" lang="ja-JP" altLang="en-US" sz="1400" dirty="0"/>
              <a:t>こうざ　</a:t>
            </a:r>
            <a:r>
              <a:rPr lang="ja-JP" altLang="en-US" sz="1400" dirty="0"/>
              <a:t>なつやさい</a:t>
            </a:r>
            <a:r>
              <a:rPr kumimoji="1" lang="ja-JP" altLang="en-US" sz="1400" dirty="0"/>
              <a:t>　　えてがみ　　　　　　　　　おこな</a:t>
            </a:r>
            <a:endParaRPr kumimoji="1" lang="en-US" altLang="ja-JP" sz="14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15E736E-61DE-DCBA-7A1C-E5FF70FAAD40}"/>
              </a:ext>
            </a:extLst>
          </p:cNvPr>
          <p:cNvSpPr txBox="1"/>
          <p:nvPr/>
        </p:nvSpPr>
        <p:spPr>
          <a:xfrm>
            <a:off x="1688065" y="2987011"/>
            <a:ext cx="912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       </a:t>
            </a:r>
            <a:r>
              <a:rPr lang="ja-JP" altLang="en-US" sz="1400" dirty="0"/>
              <a:t>だい　　　　　</a:t>
            </a:r>
            <a:r>
              <a:rPr kumimoji="1" lang="ja-JP" altLang="en-US" sz="1400" dirty="0"/>
              <a:t>　　　　よう　び　 　　　　だい　　 ど   よう   び　　　こうざ　　　　そうだん　　　じっし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BE8993B-3B5F-2664-D434-0E0E010E9EE5}"/>
              </a:ext>
            </a:extLst>
          </p:cNvPr>
          <p:cNvSpPr txBox="1"/>
          <p:nvPr/>
        </p:nvSpPr>
        <p:spPr>
          <a:xfrm>
            <a:off x="7966744" y="10994031"/>
            <a:ext cx="376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にち　か　　　　　　　　　　　　　　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つく</a:t>
            </a: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10962C3-026C-5E7B-F76E-23350D059E74}"/>
              </a:ext>
            </a:extLst>
          </p:cNvPr>
          <p:cNvSpPr/>
          <p:nvPr/>
        </p:nvSpPr>
        <p:spPr>
          <a:xfrm>
            <a:off x="1001864" y="5739112"/>
            <a:ext cx="2884844" cy="27169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4B62028-36C4-4D32-F2F4-30D5C4D8A47F}"/>
              </a:ext>
            </a:extLst>
          </p:cNvPr>
          <p:cNvSpPr/>
          <p:nvPr/>
        </p:nvSpPr>
        <p:spPr>
          <a:xfrm>
            <a:off x="4092799" y="5739112"/>
            <a:ext cx="2797976" cy="264430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A52D027D-6054-1888-C750-9D572EA8B193}"/>
              </a:ext>
            </a:extLst>
          </p:cNvPr>
          <p:cNvSpPr/>
          <p:nvPr/>
        </p:nvSpPr>
        <p:spPr>
          <a:xfrm>
            <a:off x="7720904" y="5739112"/>
            <a:ext cx="2797976" cy="264430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吹き出し: 円形 73">
            <a:extLst>
              <a:ext uri="{FF2B5EF4-FFF2-40B4-BE49-F238E27FC236}">
                <a16:creationId xmlns:a16="http://schemas.microsoft.com/office/drawing/2014/main" id="{67AB7283-802F-2D14-FCC8-DAC9029A5EF3}"/>
              </a:ext>
            </a:extLst>
          </p:cNvPr>
          <p:cNvSpPr/>
          <p:nvPr/>
        </p:nvSpPr>
        <p:spPr>
          <a:xfrm>
            <a:off x="6786013" y="5683749"/>
            <a:ext cx="1018222" cy="2322692"/>
          </a:xfrm>
          <a:prstGeom prst="wedgeEllipseCallout">
            <a:avLst>
              <a:gd name="adj1" fmla="val -64737"/>
              <a:gd name="adj2" fmla="val 51127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10F1965-0680-EE2F-FF36-0756C8918BB3}"/>
              </a:ext>
            </a:extLst>
          </p:cNvPr>
          <p:cNvSpPr txBox="1"/>
          <p:nvPr/>
        </p:nvSpPr>
        <p:spPr>
          <a:xfrm>
            <a:off x="6947179" y="5893002"/>
            <a:ext cx="738664" cy="21948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じぶんのオリジナルのはんこをおします</a:t>
            </a:r>
            <a:endParaRPr lang="en-US" altLang="ja-JP" dirty="0"/>
          </a:p>
        </p:txBody>
      </p:sp>
      <p:sp>
        <p:nvSpPr>
          <p:cNvPr id="76" name="吹き出し: 円形 75">
            <a:extLst>
              <a:ext uri="{FF2B5EF4-FFF2-40B4-BE49-F238E27FC236}">
                <a16:creationId xmlns:a16="http://schemas.microsoft.com/office/drawing/2014/main" id="{9BB570CE-62EB-E0F9-BA3F-C767B744FD77}"/>
              </a:ext>
            </a:extLst>
          </p:cNvPr>
          <p:cNvSpPr/>
          <p:nvPr/>
        </p:nvSpPr>
        <p:spPr>
          <a:xfrm>
            <a:off x="10505097" y="5685130"/>
            <a:ext cx="1227847" cy="2232394"/>
          </a:xfrm>
          <a:prstGeom prst="wedgeEllipseCallout">
            <a:avLst>
              <a:gd name="adj1" fmla="val -64737"/>
              <a:gd name="adj2" fmla="val 51127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22E7456-B615-B3B8-9D74-3B0B95F881AA}"/>
              </a:ext>
            </a:extLst>
          </p:cNvPr>
          <p:cNvSpPr txBox="1"/>
          <p:nvPr/>
        </p:nvSpPr>
        <p:spPr>
          <a:xfrm>
            <a:off x="10746315" y="5814924"/>
            <a:ext cx="738664" cy="2102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すてきなえてがみができました</a:t>
            </a:r>
            <a:endParaRPr kumimoji="1" lang="en-US" altLang="ja-JP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ECCB6F3F-500D-B6DA-FF0C-3CDD070E75DD}"/>
              </a:ext>
            </a:extLst>
          </p:cNvPr>
          <p:cNvSpPr/>
          <p:nvPr/>
        </p:nvSpPr>
        <p:spPr>
          <a:xfrm>
            <a:off x="8223055" y="14883638"/>
            <a:ext cx="1372680" cy="13549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9FFD28B-1912-B2DA-4268-6A5B952381E0}"/>
              </a:ext>
            </a:extLst>
          </p:cNvPr>
          <p:cNvSpPr txBox="1"/>
          <p:nvPr/>
        </p:nvSpPr>
        <p:spPr>
          <a:xfrm>
            <a:off x="9468177" y="15014424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←おおいた</a:t>
            </a:r>
            <a:endParaRPr lang="en-US" altLang="ja-JP" dirty="0"/>
          </a:p>
          <a:p>
            <a:r>
              <a:rPr lang="ja-JP" altLang="en-US" dirty="0"/>
              <a:t>　ユニバーサルカレッジ</a:t>
            </a:r>
            <a:endParaRPr lang="en-US" altLang="ja-JP" dirty="0"/>
          </a:p>
          <a:p>
            <a:r>
              <a:rPr lang="ja-JP" altLang="en-US" dirty="0"/>
              <a:t>　インスタグラム</a:t>
            </a:r>
            <a:endParaRPr kumimoji="1" lang="ja-JP" altLang="en-US" dirty="0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9488E619-2396-730E-599C-43896D88D417}"/>
              </a:ext>
            </a:extLst>
          </p:cNvPr>
          <p:cNvSpPr/>
          <p:nvPr/>
        </p:nvSpPr>
        <p:spPr>
          <a:xfrm>
            <a:off x="1073534" y="9095232"/>
            <a:ext cx="2797976" cy="2644301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3DA0D894-95C4-5CC5-88EC-568D6F5E0C7C}"/>
              </a:ext>
            </a:extLst>
          </p:cNvPr>
          <p:cNvSpPr/>
          <p:nvPr/>
        </p:nvSpPr>
        <p:spPr>
          <a:xfrm>
            <a:off x="5448817" y="10125226"/>
            <a:ext cx="1643436" cy="231242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DE56863D-056D-69CC-3DF7-BC087D6E5BAE}"/>
              </a:ext>
            </a:extLst>
          </p:cNvPr>
          <p:cNvSpPr/>
          <p:nvPr/>
        </p:nvSpPr>
        <p:spPr>
          <a:xfrm>
            <a:off x="3934501" y="9233368"/>
            <a:ext cx="1562393" cy="215177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吹き出し: 円形 84">
            <a:extLst>
              <a:ext uri="{FF2B5EF4-FFF2-40B4-BE49-F238E27FC236}">
                <a16:creationId xmlns:a16="http://schemas.microsoft.com/office/drawing/2014/main" id="{C22DA722-BE63-244B-6465-A549299FA61B}"/>
              </a:ext>
            </a:extLst>
          </p:cNvPr>
          <p:cNvSpPr/>
          <p:nvPr/>
        </p:nvSpPr>
        <p:spPr>
          <a:xfrm>
            <a:off x="6582445" y="9138326"/>
            <a:ext cx="1056072" cy="2407468"/>
          </a:xfrm>
          <a:prstGeom prst="wedgeEllipseCallout">
            <a:avLst>
              <a:gd name="adj1" fmla="val -64737"/>
              <a:gd name="adj2" fmla="val 51127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4DAB92E9-0887-67FE-5FFA-267A09A89A1E}"/>
              </a:ext>
            </a:extLst>
          </p:cNvPr>
          <p:cNvSpPr txBox="1"/>
          <p:nvPr/>
        </p:nvSpPr>
        <p:spPr>
          <a:xfrm>
            <a:off x="6988673" y="9214255"/>
            <a:ext cx="461665" cy="2194823"/>
          </a:xfrm>
          <a:prstGeom prst="rect">
            <a:avLst/>
          </a:prstGeom>
          <a:noFill/>
          <a:effectLst>
            <a:softEdge rad="50800"/>
          </a:effectLst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カルタがとれたよ</a:t>
            </a:r>
            <a:endParaRPr kumimoji="1" lang="en-US" altLang="ja-JP" dirty="0"/>
          </a:p>
        </p:txBody>
      </p:sp>
      <p:sp>
        <p:nvSpPr>
          <p:cNvPr id="90" name="吹き出し: 円形 89">
            <a:extLst>
              <a:ext uri="{FF2B5EF4-FFF2-40B4-BE49-F238E27FC236}">
                <a16:creationId xmlns:a16="http://schemas.microsoft.com/office/drawing/2014/main" id="{786C4FAD-DA31-862C-6EA3-A387F869DC9C}"/>
              </a:ext>
            </a:extLst>
          </p:cNvPr>
          <p:cNvSpPr/>
          <p:nvPr/>
        </p:nvSpPr>
        <p:spPr>
          <a:xfrm rot="5400000">
            <a:off x="2178207" y="10881332"/>
            <a:ext cx="784785" cy="2573813"/>
          </a:xfrm>
          <a:prstGeom prst="wedgeEllipseCallout">
            <a:avLst>
              <a:gd name="adj1" fmla="val -58751"/>
              <a:gd name="adj2" fmla="val -12737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550F3-B85A-8E47-825F-116F0430F934}"/>
              </a:ext>
            </a:extLst>
          </p:cNvPr>
          <p:cNvSpPr/>
          <p:nvPr/>
        </p:nvSpPr>
        <p:spPr>
          <a:xfrm>
            <a:off x="335610" y="12545692"/>
            <a:ext cx="7385294" cy="1754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ED087F-1556-CA7B-43AF-AFEB2105A731}"/>
              </a:ext>
            </a:extLst>
          </p:cNvPr>
          <p:cNvSpPr txBox="1"/>
          <p:nvPr/>
        </p:nvSpPr>
        <p:spPr>
          <a:xfrm>
            <a:off x="475495" y="12380360"/>
            <a:ext cx="6860415" cy="218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kumimoji="1" lang="en-US" altLang="ja-JP" sz="2100" b="1" dirty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endParaRPr lang="en-US" altLang="ja-JP" sz="2100" b="1" dirty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r>
              <a:rPr kumimoji="1" lang="ja-JP" altLang="en-US" sz="2100" b="1" dirty="0">
                <a:solidFill>
                  <a:srgbClr val="C00000"/>
                </a:solidFill>
              </a:rPr>
              <a:t>参加者の「やってみたい！」から楽しい講座がうまれて</a:t>
            </a:r>
            <a:endParaRPr kumimoji="1" lang="en-US" altLang="ja-JP" sz="2100" b="1" dirty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endParaRPr lang="en-US" altLang="ja-JP" sz="2100" b="1" dirty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r>
              <a:rPr kumimoji="1" lang="ja-JP" altLang="en-US" sz="2100" b="1" dirty="0">
                <a:solidFill>
                  <a:srgbClr val="C00000"/>
                </a:solidFill>
              </a:rPr>
              <a:t>います。</a:t>
            </a:r>
            <a:endParaRPr kumimoji="1" lang="en-US" altLang="ja-JP" sz="2100" b="1" dirty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endParaRPr lang="en-US" altLang="ja-JP" sz="2100" b="1" dirty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endParaRPr lang="en-US" altLang="ja-JP" sz="2100" b="1" dirty="0">
              <a:solidFill>
                <a:srgbClr val="CA1406"/>
              </a:solidFill>
            </a:endParaRPr>
          </a:p>
          <a:p>
            <a:pPr>
              <a:lnSpc>
                <a:spcPts val="1800"/>
              </a:lnSpc>
            </a:pPr>
            <a:r>
              <a:rPr lang="ja-JP" altLang="en-US" sz="2100" b="1" dirty="0">
                <a:solidFill>
                  <a:srgbClr val="CA1406"/>
                </a:solidFill>
              </a:rPr>
              <a:t>夕方、ほっと安らぐ時間を過ごしに来てみませんか？</a:t>
            </a:r>
            <a:endParaRPr lang="en-US" altLang="ja-JP" sz="2100" b="1" dirty="0">
              <a:solidFill>
                <a:srgbClr val="CA1406"/>
              </a:solidFill>
            </a:endParaRPr>
          </a:p>
          <a:p>
            <a:pPr>
              <a:lnSpc>
                <a:spcPts val="1800"/>
              </a:lnSpc>
            </a:pPr>
            <a:endParaRPr kumimoji="1" lang="en-US" altLang="ja-JP" sz="2100" b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CF5126-4315-2016-ABCA-4F381507AACB}"/>
              </a:ext>
            </a:extLst>
          </p:cNvPr>
          <p:cNvSpPr txBox="1"/>
          <p:nvPr/>
        </p:nvSpPr>
        <p:spPr>
          <a:xfrm>
            <a:off x="49831" y="12564038"/>
            <a:ext cx="8371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C00000"/>
                </a:solidFill>
              </a:rPr>
              <a:t>        さんかしゃ　　　　　　　　　　　　　　　　　たの　　　こうざ　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A261B23-3802-9359-8177-6A062CF10167}"/>
              </a:ext>
            </a:extLst>
          </p:cNvPr>
          <p:cNvSpPr txBox="1"/>
          <p:nvPr/>
        </p:nvSpPr>
        <p:spPr>
          <a:xfrm>
            <a:off x="12354560" y="12417250"/>
            <a:ext cx="8371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C00000"/>
                </a:solidFill>
              </a:rPr>
              <a:t>       がつ　にち　　か　　　　　　す　　　うた　しょうかい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7547FB2-5246-CE53-7ECC-7B574FB9F9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9320" y="989781"/>
            <a:ext cx="2554936" cy="12279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67847429-F368-D69D-F7D9-D35FB42A7BF5}"/>
              </a:ext>
            </a:extLst>
          </p:cNvPr>
          <p:cNvSpPr txBox="1"/>
          <p:nvPr/>
        </p:nvSpPr>
        <p:spPr>
          <a:xfrm>
            <a:off x="4894005" y="484548"/>
            <a:ext cx="9148344" cy="5027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kumimoji="1" lang="ja-JP" altLang="en-US" sz="2000" b="1" dirty="0"/>
              <a:t>生涯を通じた</a:t>
            </a:r>
            <a:r>
              <a:rPr kumimoji="1" lang="ja-JP" altLang="en-US" sz="2000" b="1" dirty="0" err="1"/>
              <a:t>障がい</a:t>
            </a:r>
            <a:r>
              <a:rPr kumimoji="1" lang="ja-JP" altLang="en-US" sz="2000" b="1" dirty="0"/>
              <a:t>者の学び支援事業　（大分県教育委員会）</a:t>
            </a:r>
            <a:endParaRPr kumimoji="1" lang="en-US" altLang="ja-JP" sz="2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0AF794E-4F3E-28B9-B416-5B04A9012732}"/>
              </a:ext>
            </a:extLst>
          </p:cNvPr>
          <p:cNvSpPr txBox="1"/>
          <p:nvPr/>
        </p:nvSpPr>
        <p:spPr>
          <a:xfrm>
            <a:off x="4954734" y="322614"/>
            <a:ext cx="723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しょうがい　つう　　しょう　　　しゃ　　まな　　しえんじぎょう　　おおいたけんきょういくいいんかい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F7B3DA8-F8EB-9122-0DE4-88ADE2834B8B}"/>
              </a:ext>
            </a:extLst>
          </p:cNvPr>
          <p:cNvSpPr txBox="1"/>
          <p:nvPr/>
        </p:nvSpPr>
        <p:spPr>
          <a:xfrm>
            <a:off x="396562" y="1422070"/>
            <a:ext cx="406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O</a:t>
            </a:r>
            <a:r>
              <a:rPr lang="en-US" altLang="ja-JP" sz="2800" dirty="0"/>
              <a:t>ita  </a:t>
            </a:r>
            <a:r>
              <a:rPr lang="en-US" altLang="ja-JP" sz="2800" b="1" dirty="0">
                <a:solidFill>
                  <a:srgbClr val="FF0000"/>
                </a:solidFill>
              </a:rPr>
              <a:t>U</a:t>
            </a:r>
            <a:r>
              <a:rPr lang="en-US" altLang="ja-JP" sz="2800" dirty="0"/>
              <a:t>niversal  </a:t>
            </a:r>
            <a:r>
              <a:rPr lang="en-US" altLang="ja-JP" sz="2800" b="1" dirty="0">
                <a:solidFill>
                  <a:srgbClr val="FF0000"/>
                </a:solidFill>
              </a:rPr>
              <a:t>C</a:t>
            </a:r>
            <a:r>
              <a:rPr lang="en-US" altLang="ja-JP" sz="2800" dirty="0"/>
              <a:t>ollage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DAAA6DB-A66C-C742-C5B3-24AE845616B2}"/>
              </a:ext>
            </a:extLst>
          </p:cNvPr>
          <p:cNvSpPr txBox="1"/>
          <p:nvPr/>
        </p:nvSpPr>
        <p:spPr>
          <a:xfrm>
            <a:off x="4359728" y="1564363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おおいた ユニバーサル カレッジ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DB9405-D555-7117-8CF0-1B6F69387C0A}"/>
              </a:ext>
            </a:extLst>
          </p:cNvPr>
          <p:cNvSpPr txBox="1"/>
          <p:nvPr/>
        </p:nvSpPr>
        <p:spPr>
          <a:xfrm>
            <a:off x="13208549" y="11211477"/>
            <a:ext cx="217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はなび　え</a:t>
            </a:r>
            <a:endParaRPr kumimoji="1" lang="ja-JP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D3FABA9-F41F-0CD4-3EC8-E38F3EE9B6CF}"/>
              </a:ext>
            </a:extLst>
          </p:cNvPr>
          <p:cNvSpPr/>
          <p:nvPr/>
        </p:nvSpPr>
        <p:spPr>
          <a:xfrm>
            <a:off x="9302139" y="12349388"/>
            <a:ext cx="2062633" cy="1565733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26D44B-D618-150E-B49E-F5487DCF5956}"/>
              </a:ext>
            </a:extLst>
          </p:cNvPr>
          <p:cNvSpPr txBox="1"/>
          <p:nvPr/>
        </p:nvSpPr>
        <p:spPr>
          <a:xfrm>
            <a:off x="76915" y="13704368"/>
            <a:ext cx="8371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C00000"/>
                </a:solidFill>
              </a:rPr>
              <a:t>        </a:t>
            </a:r>
            <a:r>
              <a:rPr lang="ja-JP" altLang="en-US" sz="1400" dirty="0">
                <a:solidFill>
                  <a:srgbClr val="C00000"/>
                </a:solidFill>
              </a:rPr>
              <a:t>ゆうがた</a:t>
            </a:r>
            <a:r>
              <a:rPr kumimoji="1" lang="ja-JP" altLang="en-US" sz="1400" dirty="0">
                <a:solidFill>
                  <a:srgbClr val="C00000"/>
                </a:solidFill>
              </a:rPr>
              <a:t>　　　　　やす　　　じかん　す　　　　　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A09362-C9AA-8393-71FD-4E0722495CB1}"/>
              </a:ext>
            </a:extLst>
          </p:cNvPr>
          <p:cNvSpPr/>
          <p:nvPr/>
        </p:nvSpPr>
        <p:spPr>
          <a:xfrm>
            <a:off x="9479049" y="3675778"/>
            <a:ext cx="2077412" cy="1959649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2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3308</TotalTime>
  <Words>345</Words>
  <Application>Microsoft Office PowerPoint</Application>
  <PresentationFormat>ユーザー設定</PresentationFormat>
  <Paragraphs>56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HG創英角ﾎﾟｯﾌﾟ体</vt:lpstr>
      <vt:lpstr>UD デジタル 教科書体 NK-B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文部科学省モデル事業 ２０２１年度　おおいた学びのステップアップ支援事業  高等学校卒業程度の学力をつけたい方へ</dc:title>
  <dc:creator>oitapref</dc:creator>
  <cp:lastModifiedBy>中野　美子</cp:lastModifiedBy>
  <cp:revision>228</cp:revision>
  <cp:lastPrinted>2025-08-27T09:34:20Z</cp:lastPrinted>
  <dcterms:created xsi:type="dcterms:W3CDTF">2021-04-19T02:21:20Z</dcterms:created>
  <dcterms:modified xsi:type="dcterms:W3CDTF">2025-09-22T00:05:27Z</dcterms:modified>
</cp:coreProperties>
</file>